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4182" y="12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64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42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209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687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6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10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38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341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34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03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55AE72-926B-4A13-9C44-23A7162167C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60984F-C2E4-4C41-B528-37A5E521702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609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hhan@gurus.co.kr)&#50640;&#44172;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83EFF4EA-E040-BE45-95BE-CE5C29320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218"/>
            <a:ext cx="6858000" cy="9908218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B00EC7AC-5433-447D-A81E-23BED82CBB97}"/>
              </a:ext>
            </a:extLst>
          </p:cNvPr>
          <p:cNvSpPr/>
          <p:nvPr/>
        </p:nvSpPr>
        <p:spPr>
          <a:xfrm>
            <a:off x="436543" y="445325"/>
            <a:ext cx="6094886" cy="9031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Rix고딕 EB" panose="02020603020101020101" pitchFamily="18" charset="-127"/>
              <a:ea typeface="Rix고딕 EB" panose="02020603020101020101" pitchFamily="18" charset="-127"/>
            </a:endParaRPr>
          </a:p>
        </p:txBody>
      </p:sp>
      <p:pic>
        <p:nvPicPr>
          <p:cNvPr id="5" name="그림 4" descr="텍스트, 그래픽, 폰트, 그래픽 디자인이(가) 표시된 사진&#10;&#10;자동 생성된 설명">
            <a:extLst>
              <a:ext uri="{FF2B5EF4-FFF2-40B4-BE49-F238E27FC236}">
                <a16:creationId xmlns:a16="http://schemas.microsoft.com/office/drawing/2014/main" id="{B4367667-156F-7F3F-B7C2-06508C358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208" y="8250587"/>
            <a:ext cx="1639582" cy="15338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2825E9-41C3-1E81-199C-BF6CCC6235E1}"/>
              </a:ext>
            </a:extLst>
          </p:cNvPr>
          <p:cNvSpPr txBox="1"/>
          <p:nvPr/>
        </p:nvSpPr>
        <p:spPr>
          <a:xfrm>
            <a:off x="1653194" y="850234"/>
            <a:ext cx="35516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dirty="0">
                <a:latin typeface="Rix고딕 H" panose="02020603020101020101" pitchFamily="18" charset="-127"/>
                <a:ea typeface="Rix고딕 H" panose="02020603020101020101" pitchFamily="18" charset="-127"/>
              </a:rPr>
              <a:t>GURU</a:t>
            </a:r>
            <a:r>
              <a:rPr lang="ko-KR" altLang="en-US" sz="2500" dirty="0">
                <a:latin typeface="Rix고딕 H" panose="02020603020101020101" pitchFamily="18" charset="-127"/>
                <a:ea typeface="Rix고딕 H" panose="02020603020101020101" pitchFamily="18" charset="-127"/>
              </a:rPr>
              <a:t> </a:t>
            </a:r>
            <a:r>
              <a:rPr lang="en-US" altLang="ko-KR" sz="2500" dirty="0">
                <a:latin typeface="Rix고딕 H" panose="02020603020101020101" pitchFamily="18" charset="-127"/>
                <a:ea typeface="Rix고딕 H" panose="02020603020101020101" pitchFamily="18" charset="-127"/>
              </a:rPr>
              <a:t>Space</a:t>
            </a:r>
            <a:r>
              <a:rPr lang="ko-KR" altLang="en-US" sz="2500" dirty="0">
                <a:latin typeface="Rix고딕 H" panose="02020603020101020101" pitchFamily="18" charset="-127"/>
                <a:ea typeface="Rix고딕 H" panose="02020603020101020101" pitchFamily="18" charset="-127"/>
              </a:rPr>
              <a:t> 대관신청서</a:t>
            </a: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2EB09522-E7A4-B4D2-96BD-AD0D56B38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201049"/>
              </p:ext>
            </p:extLst>
          </p:nvPr>
        </p:nvGraphicFramePr>
        <p:xfrm>
          <a:off x="548196" y="1732197"/>
          <a:ext cx="5761609" cy="6468808"/>
        </p:xfrm>
        <a:graphic>
          <a:graphicData uri="http://schemas.openxmlformats.org/drawingml/2006/table">
            <a:tbl>
              <a:tblPr/>
              <a:tblGrid>
                <a:gridCol w="912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6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33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33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870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094">
                <a:tc>
                  <a:txBody>
                    <a:bodyPr/>
                    <a:lstStyle/>
                    <a:p>
                      <a:pPr marL="0" indent="0" algn="ctr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신청자명</a:t>
                      </a:r>
                      <a:endParaRPr lang="en-US" altLang="ko-KR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endParaRPr lang="ko-KR" altLang="en-US" sz="1000" b="0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신청단체</a:t>
                      </a:r>
                      <a:endParaRPr lang="en-US" altLang="ko-KR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94">
                <a:tc>
                  <a:txBody>
                    <a:bodyPr/>
                    <a:lstStyle/>
                    <a:p>
                      <a:pPr marL="0" indent="0" algn="ctr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연락처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전화번호</a:t>
                      </a:r>
                      <a:r>
                        <a:rPr lang="en-US" altLang="ko-KR" sz="1000" b="1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                                                     </a:t>
                      </a:r>
                      <a:endParaRPr lang="ko-KR" altLang="en-US" sz="1000" b="1" i="0" u="none" strike="noStrike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741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이메일 </a:t>
                      </a:r>
                      <a:r>
                        <a:rPr lang="en-US" altLang="ko-KR" sz="1000" b="1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:</a:t>
                      </a:r>
                      <a:endParaRPr lang="ko-KR" altLang="en-US" sz="1000" b="1" i="0" u="none" strike="noStrike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741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5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행사명</a:t>
                      </a:r>
                      <a:r>
                        <a:rPr lang="en-US" altLang="ko-KR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내용</a:t>
                      </a:r>
                      <a:r>
                        <a:rPr lang="en-US" altLang="ko-KR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endParaRPr lang="ko-KR" altLang="en-US" sz="1000" b="0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294">
                <a:tc rowSpan="2"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사용 일시</a:t>
                      </a:r>
                      <a:endParaRPr lang="en-US" altLang="ko-KR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755934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대관 기본 규정 안내</a:t>
                      </a:r>
                      <a:endParaRPr lang="en-US" altLang="ko-KR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indent="0" algn="l" defTabSz="755934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＊최소 </a:t>
                      </a:r>
                      <a:r>
                        <a:rPr lang="en-US" altLang="ko-KR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2</a:t>
                      </a:r>
                      <a:r>
                        <a:rPr lang="ko-KR" altLang="en-US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시간 부터 이용 가능합니다</a:t>
                      </a:r>
                      <a:r>
                        <a:rPr lang="en-US" altLang="ko-KR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r>
                        <a:rPr lang="ko-KR" altLang="en-US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이용 가능 시간 </a:t>
                      </a:r>
                      <a:r>
                        <a:rPr lang="en-US" altLang="ko-KR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08:00 ~</a:t>
                      </a:r>
                      <a:r>
                        <a:rPr lang="en-US" altLang="ko-KR" sz="1000" b="0" i="0" u="none" strike="noStrike" kern="12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22:00)</a:t>
                      </a:r>
                      <a:endParaRPr lang="en-US" altLang="ko-KR" sz="1000" b="0" i="0" u="none" strike="noStrike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  <a:p>
                      <a:pPr marL="0" marR="0" indent="0" algn="l" defTabSz="755934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＊시설 </a:t>
                      </a:r>
                      <a:r>
                        <a:rPr lang="ko-KR" altLang="en-US" sz="1000" b="0" i="0" u="none" strike="noStrike" kern="120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세팅</a:t>
                      </a:r>
                      <a:r>
                        <a:rPr lang="ko-KR" altLang="en-US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 및 정리를 위해 대관 시간 전 </a:t>
                      </a:r>
                      <a:r>
                        <a:rPr lang="en-US" altLang="ko-KR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· </a:t>
                      </a:r>
                      <a:r>
                        <a:rPr lang="ko-KR" altLang="en-US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후 </a:t>
                      </a:r>
                      <a:r>
                        <a:rPr lang="en-US" altLang="ko-KR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30</a:t>
                      </a:r>
                      <a:r>
                        <a:rPr lang="ko-KR" altLang="en-US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분을 제공해드립니다</a:t>
                      </a:r>
                      <a:r>
                        <a:rPr lang="en-US" altLang="ko-KR" sz="1000" b="0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.</a:t>
                      </a:r>
                      <a:endParaRPr lang="ko-KR" altLang="en-US" sz="1000" b="0" i="0" u="none" strike="noStrike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094">
                <a:tc vMerge="1"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endParaRPr lang="en-US" altLang="ko-KR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755934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년 월 일 </a:t>
                      </a:r>
                      <a:r>
                        <a:rPr lang="ko-KR" altLang="en-US" sz="1000" b="1" i="0" u="none" strike="noStrike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 분   </a:t>
                      </a:r>
                      <a:r>
                        <a:rPr lang="en-US" altLang="ko-KR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~  </a:t>
                      </a: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년 월 일 </a:t>
                      </a:r>
                      <a:r>
                        <a:rPr lang="ko-KR" altLang="en-US" sz="1000" b="1" i="0" u="none" strike="noStrike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시 분까지</a:t>
                      </a:r>
                      <a:endParaRPr lang="ko-KR" altLang="en-US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741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spcAft>
                          <a:spcPts val="300"/>
                        </a:spcAft>
                      </a:pPr>
                      <a:endParaRPr lang="ko-KR" altLang="en-US" sz="1100" b="1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94">
                <a:tc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참석인원</a:t>
                      </a:r>
                      <a:endParaRPr lang="en-US" altLang="ko-KR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endParaRPr lang="ko-KR" altLang="en-US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spcAft>
                          <a:spcPts val="300"/>
                        </a:spcAft>
                      </a:pPr>
                      <a:endParaRPr lang="ko-KR" altLang="en-US" sz="1100" b="1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702">
                <a:tc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r>
                        <a:rPr lang="ko-KR" altLang="en-US" sz="11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대관장소</a:t>
                      </a:r>
                      <a:endParaRPr lang="en-US" altLang="ko-KR" sz="11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ctr" latinLnBrk="1" hangingPunct="1">
                        <a:spcAft>
                          <a:spcPts val="300"/>
                        </a:spcAft>
                      </a:pPr>
                      <a:r>
                        <a:rPr lang="en-US" altLang="ko-KR" sz="1000" b="1" i="0" u="none" strike="noStrike" kern="12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+mn-cs"/>
                        </a:rPr>
                        <a:t>V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755934" rtl="0" eaLnBrk="1" latinLnBrk="1" hangingPunct="1">
                        <a:spcAft>
                          <a:spcPts val="300"/>
                        </a:spcAft>
                      </a:pPr>
                      <a:r>
                        <a:rPr lang="en-US" altLang="ko-KR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G</a:t>
                      </a:r>
                      <a:r>
                        <a:rPr lang="ko-KR" altLang="en-US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스페이스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altLang="ko-KR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60,000</a:t>
                      </a:r>
                      <a:r>
                        <a:rPr lang="ko-KR" altLang="en-US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원</a:t>
                      </a:r>
                      <a:r>
                        <a:rPr lang="en-US" altLang="ko-KR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/</a:t>
                      </a:r>
                      <a:r>
                        <a:rPr lang="ko-KR" altLang="en-US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시간</a:t>
                      </a:r>
                      <a:endParaRPr lang="en-US" altLang="ko-KR" sz="1000" b="1" kern="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r>
                        <a:rPr lang="en-US" altLang="ko-KR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</a:t>
                      </a:r>
                      <a:r>
                        <a:rPr lang="ko-KR" altLang="en-US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빔 프로젝터</a:t>
                      </a:r>
                      <a:r>
                        <a:rPr lang="en-US" altLang="ko-KR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마이크</a:t>
                      </a:r>
                      <a:r>
                        <a:rPr lang="en-GB" altLang="ko-KR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블루투스 스피커</a:t>
                      </a:r>
                      <a:r>
                        <a:rPr lang="en-GB" altLang="ko-KR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스크린</a:t>
                      </a:r>
                      <a:r>
                        <a:rPr lang="en-US" altLang="ko-KR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, </a:t>
                      </a:r>
                      <a:r>
                        <a:rPr lang="ko-KR" altLang="en-US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화이트보드 포함</a:t>
                      </a:r>
                      <a:r>
                        <a:rPr lang="en-US" altLang="ko-KR" sz="1000" b="0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  <a:endParaRPr lang="ko-KR" altLang="en-US" sz="1000" b="0" kern="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741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741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70">
                <a:tc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추가 장비</a:t>
                      </a:r>
                      <a:endParaRPr lang="en-US" altLang="ko-KR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755934" rtl="0" eaLnBrk="1" fontAlgn="ctr" latinLnBrk="1" hangingPunct="1">
                        <a:spcAft>
                          <a:spcPts val="300"/>
                        </a:spcAft>
                      </a:pPr>
                      <a:endParaRPr lang="en-US" altLang="ko-KR" sz="1000" b="1" i="0" u="none" strike="noStrike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300"/>
                        </a:spcAft>
                      </a:pPr>
                      <a:r>
                        <a:rPr lang="ko-KR" altLang="en-US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포인터</a:t>
                      </a:r>
                      <a:endParaRPr lang="en-US" altLang="ko-KR" sz="1000" b="1" kern="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latinLnBrk="1">
                        <a:spcAft>
                          <a:spcPts val="300"/>
                        </a:spcAft>
                      </a:pPr>
                      <a:r>
                        <a:rPr lang="en-US" altLang="ko-KR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10,000</a:t>
                      </a:r>
                      <a:r>
                        <a:rPr lang="ko-KR" altLang="en-US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원</a:t>
                      </a:r>
                      <a:r>
                        <a:rPr lang="en-US" altLang="ko-KR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/</a:t>
                      </a:r>
                      <a:r>
                        <a:rPr lang="ko-KR" altLang="en-US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회</a:t>
                      </a:r>
                      <a:endParaRPr lang="en-US" altLang="ko-KR" sz="1000" b="1" kern="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8174">
                <a:tc>
                  <a:txBody>
                    <a:bodyPr/>
                    <a:lstStyle/>
                    <a:p>
                      <a:pPr algn="ctr" fontAlgn="ctr">
                        <a:spcAft>
                          <a:spcPts val="300"/>
                        </a:spcAft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추가 요청사항</a:t>
                      </a:r>
                      <a:endParaRPr lang="en-US" altLang="ko-KR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latinLnBrk="1">
                        <a:spcAft>
                          <a:spcPts val="300"/>
                        </a:spcAft>
                      </a:pPr>
                      <a:endParaRPr lang="en-US" altLang="ko-KR" sz="1000" b="0" kern="1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67">
                <a:tc rowSpan="2">
                  <a:txBody>
                    <a:bodyPr/>
                    <a:lstStyle/>
                    <a:p>
                      <a:pPr algn="ctr" latinLnBrk="1">
                        <a:spcAft>
                          <a:spcPts val="300"/>
                        </a:spcAft>
                      </a:pPr>
                      <a:r>
                        <a:rPr 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결제방식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1" i="0" u="none" strike="noStrike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현금</a:t>
                      </a:r>
                      <a:r>
                        <a:rPr lang="en-US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</a:t>
                      </a: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결제</a:t>
                      </a:r>
                      <a:r>
                        <a:rPr lang="en-US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</a:t>
                      </a: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계좌이체 시 국민은행  </a:t>
                      </a:r>
                      <a:r>
                        <a:rPr lang="en-US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781-01-0037-311/ </a:t>
                      </a: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㈜</a:t>
                      </a:r>
                      <a:r>
                        <a:rPr lang="ko-KR" altLang="en-US" sz="1000" b="1" kern="10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아그막</a:t>
                      </a:r>
                      <a:r>
                        <a:rPr lang="en-US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100" b="1" kern="100" dirty="0">
                        <a:latin typeface="나눔고딕" pitchFamily="50" charset="-127"/>
                        <a:ea typeface="나눔고딕" pitchFamily="50" charset="-127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endParaRPr lang="ko-KR" sz="1000" kern="100" dirty="0">
                        <a:latin typeface="바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1" i="0" u="none" strike="noStrike" kern="12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온라인 카드 결제</a:t>
                      </a:r>
                      <a:r>
                        <a:rPr lang="en-GB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(URL</a:t>
                      </a: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전달</a:t>
                      </a:r>
                      <a:r>
                        <a:rPr lang="en-GB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  <a:endParaRPr lang="en-US" altLang="ko-KR" sz="1000" b="1" kern="1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539690"/>
                  </a:ext>
                </a:extLst>
              </a:tr>
              <a:tr h="57817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현금영수증</a:t>
                      </a:r>
                      <a:endParaRPr lang="en-US" altLang="ko-KR" sz="1000" b="1" kern="1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발행</a:t>
                      </a:r>
                      <a:r>
                        <a:rPr lang="en-US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</a:t>
                      </a: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정보</a:t>
                      </a:r>
                      <a:endParaRPr lang="en-US" altLang="ko-KR" sz="1000" b="1" kern="1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>
                        <a:spcAft>
                          <a:spcPts val="300"/>
                        </a:spcAft>
                      </a:pP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사업자등록번호</a:t>
                      </a:r>
                      <a:r>
                        <a:rPr lang="en-US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(</a:t>
                      </a: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핸드폰 번호</a:t>
                      </a:r>
                      <a:r>
                        <a:rPr lang="en-US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)</a:t>
                      </a:r>
                      <a:r>
                        <a:rPr lang="en-US" altLang="ko-KR" sz="10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: </a:t>
                      </a:r>
                      <a:endParaRPr lang="en-US" altLang="ko-KR" sz="1000" b="1" kern="1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1" kern="1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b="1" kern="1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고딕" pitchFamily="50" charset="-127"/>
                        <a:ea typeface="나눔고딕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  </a:t>
                      </a:r>
                      <a:r>
                        <a:rPr lang="en-US" altLang="ko-KR" sz="8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*</a:t>
                      </a:r>
                      <a:r>
                        <a:rPr lang="ko-KR" altLang="en-US" sz="800" b="1" kern="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세금계산서 필요 시 별도 문의</a:t>
                      </a:r>
                      <a:endParaRPr lang="en-US" altLang="ko-KR" sz="800" b="1" kern="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  <a:cs typeface="Times New Roman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705">
                <a:tc>
                  <a:txBody>
                    <a:bodyPr/>
                    <a:lstStyle/>
                    <a:p>
                      <a:pPr marL="0" marR="0" indent="0" algn="ctr" defTabSz="755934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1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  <a:cs typeface="Times New Roman"/>
                        </a:rPr>
                        <a:t>대관 담당자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>
                        <a:spcAft>
                          <a:spcPts val="300"/>
                        </a:spcAft>
                      </a:pPr>
                      <a:r>
                        <a:rPr lang="en-US" altLang="ko-KR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GURU</a:t>
                      </a:r>
                      <a:r>
                        <a:rPr lang="en-US" altLang="ko-KR" sz="1000" b="1" i="0" u="none" strike="noStrike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People’s </a:t>
                      </a: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㈜</a:t>
                      </a:r>
                      <a:r>
                        <a:rPr lang="ko-KR" altLang="en-US" sz="1000" b="1" i="0" u="none" strike="noStrike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아그막</a:t>
                      </a: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장아연 연구원 </a:t>
                      </a:r>
                      <a:r>
                        <a:rPr lang="en-US" altLang="ko-KR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(02-6959-9310</a:t>
                      </a:r>
                      <a:r>
                        <a:rPr lang="en-US" altLang="ko-KR" sz="1000" b="1" i="0" u="none" strike="noStrike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r>
                        <a:rPr lang="en-US" altLang="ko-KR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/ jay@gurus.co.kr)</a:t>
                      </a:r>
                      <a:endParaRPr lang="en-US" sz="1000" b="1" i="0" u="none" strike="noStrike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000000"/>
                        </a:solidFill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2827">
                <a:tc gridSpan="7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위와 같이 대관 신청합니다</a:t>
                      </a:r>
                      <a:r>
                        <a:rPr lang="en-US" altLang="ko-KR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              2024</a:t>
                      </a:r>
                      <a:r>
                        <a:rPr lang="ko-KR" altLang="en-US" sz="1000" b="1" i="0" u="none" strike="noStrike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년          월           일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9741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1E62006-71AF-3E07-1216-34D20859EA55}"/>
              </a:ext>
            </a:extLst>
          </p:cNvPr>
          <p:cNvSpPr txBox="1"/>
          <p:nvPr/>
        </p:nvSpPr>
        <p:spPr>
          <a:xfrm>
            <a:off x="492369" y="8292640"/>
            <a:ext cx="587326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5725" marR="0" lvl="0" indent="-85725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대관신청서는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 </a:t>
            </a:r>
            <a:r>
              <a:rPr kumimoji="0" lang="ko-KR" altLang="en-US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작성 후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 </a:t>
            </a:r>
            <a:r>
              <a:rPr kumimoji="0" lang="ko-KR" altLang="en-US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장아연 연구원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(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  <a:hlinkClick r:id="rId4"/>
              </a:rPr>
              <a:t>jay@gurus.co.kr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)</a:t>
            </a:r>
            <a:r>
              <a:rPr kumimoji="0" lang="ko-KR" altLang="en-US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에게 송부바랍니다</a:t>
            </a:r>
            <a:r>
              <a:rPr kumimoji="0" lang="en-US" altLang="ko-KR" sz="1000" b="1" i="0" u="none" strike="noStrike" kern="1200" cap="none" spc="0" normalizeH="0" baseline="0" noProof="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rPr>
              <a:t>. </a:t>
            </a:r>
            <a:endParaRPr kumimoji="0" lang="ko-KR" altLang="en-US" sz="1000" b="1" i="0" u="none" strike="noStrike" kern="1200" cap="none" spc="0" normalizeH="0" baseline="0" noProof="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나눔고딕" panose="020D0604000000000000" pitchFamily="50" charset="-127"/>
              <a:ea typeface="나눔고딕" panose="020D0604000000000000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4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83EFF4EA-E040-BE45-95BE-CE5C29320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218"/>
            <a:ext cx="6858000" cy="9908218"/>
          </a:xfrm>
          <a:prstGeom prst="rect">
            <a:avLst/>
          </a:prstGeom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B00EC7AC-5433-447D-A81E-23BED82CBB97}"/>
              </a:ext>
            </a:extLst>
          </p:cNvPr>
          <p:cNvSpPr/>
          <p:nvPr/>
        </p:nvSpPr>
        <p:spPr>
          <a:xfrm>
            <a:off x="436543" y="445325"/>
            <a:ext cx="6094886" cy="9031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Rix고딕 EB" panose="02020603020101020101" pitchFamily="18" charset="-127"/>
              <a:ea typeface="Rix고딕 EB" panose="02020603020101020101" pitchFamily="18" charset="-127"/>
            </a:endParaRPr>
          </a:p>
        </p:txBody>
      </p:sp>
      <p:pic>
        <p:nvPicPr>
          <p:cNvPr id="5" name="그림 4" descr="텍스트, 그래픽, 폰트, 그래픽 디자인이(가) 표시된 사진&#10;&#10;자동 생성된 설명">
            <a:extLst>
              <a:ext uri="{FF2B5EF4-FFF2-40B4-BE49-F238E27FC236}">
                <a16:creationId xmlns:a16="http://schemas.microsoft.com/office/drawing/2014/main" id="{B4367667-156F-7F3F-B7C2-06508C358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208" y="8250587"/>
            <a:ext cx="1639582" cy="15338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2825E9-41C3-1E81-199C-BF6CCC6235E1}"/>
              </a:ext>
            </a:extLst>
          </p:cNvPr>
          <p:cNvSpPr txBox="1"/>
          <p:nvPr/>
        </p:nvSpPr>
        <p:spPr>
          <a:xfrm>
            <a:off x="1797464" y="850234"/>
            <a:ext cx="32630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500" dirty="0">
                <a:latin typeface="Rix고딕 H" panose="02020603020101020101" pitchFamily="18" charset="-127"/>
                <a:ea typeface="Rix고딕 H" panose="02020603020101020101" pitchFamily="18" charset="-127"/>
              </a:rPr>
              <a:t>GURU</a:t>
            </a:r>
            <a:r>
              <a:rPr lang="ko-KR" altLang="en-US" sz="2500" dirty="0">
                <a:latin typeface="Rix고딕 H" panose="02020603020101020101" pitchFamily="18" charset="-127"/>
                <a:ea typeface="Rix고딕 H" panose="02020603020101020101" pitchFamily="18" charset="-127"/>
              </a:rPr>
              <a:t> </a:t>
            </a:r>
            <a:r>
              <a:rPr lang="en-US" altLang="ko-KR" sz="2500" dirty="0">
                <a:latin typeface="Rix고딕 H" panose="02020603020101020101" pitchFamily="18" charset="-127"/>
                <a:ea typeface="Rix고딕 H" panose="02020603020101020101" pitchFamily="18" charset="-127"/>
              </a:rPr>
              <a:t>Space</a:t>
            </a:r>
            <a:r>
              <a:rPr lang="ko-KR" altLang="en-US" sz="2500" dirty="0">
                <a:latin typeface="Rix고딕 H" panose="02020603020101020101" pitchFamily="18" charset="-127"/>
                <a:ea typeface="Rix고딕 H" panose="02020603020101020101" pitchFamily="18" charset="-127"/>
              </a:rPr>
              <a:t> 사용안내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6F4C82-5FDB-225E-7CF3-B20F932D7D34}"/>
              </a:ext>
            </a:extLst>
          </p:cNvPr>
          <p:cNvSpPr txBox="1"/>
          <p:nvPr/>
        </p:nvSpPr>
        <p:spPr>
          <a:xfrm>
            <a:off x="693346" y="1918476"/>
            <a:ext cx="5471309" cy="5908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ko-KR" sz="1400" dirty="0">
                <a:solidFill>
                  <a:srgbClr val="0070C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GURU People’s</a:t>
            </a:r>
            <a:r>
              <a:rPr lang="ko-KR" altLang="en-US" sz="1400" dirty="0">
                <a:solidFill>
                  <a:srgbClr val="0070C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를 이용해 주셔서 감사드립니다</a:t>
            </a:r>
            <a:r>
              <a:rPr lang="en-US" altLang="ko-KR" sz="1400" dirty="0">
                <a:solidFill>
                  <a:srgbClr val="0070C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  </a:t>
            </a:r>
          </a:p>
          <a:p>
            <a:pPr algn="ctr">
              <a:spcBef>
                <a:spcPts val="1200"/>
              </a:spcBef>
            </a:pPr>
            <a:r>
              <a:rPr lang="ko-KR" altLang="en-US" sz="1400" dirty="0">
                <a:solidFill>
                  <a:srgbClr val="0070C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다음 사항 잘 확인하고 지켜주세요</a:t>
            </a:r>
            <a:endParaRPr lang="en-US" altLang="ko-KR" sz="1400" dirty="0">
              <a:solidFill>
                <a:srgbClr val="0070C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 algn="ctr">
              <a:spcBef>
                <a:spcPts val="1200"/>
              </a:spcBef>
            </a:pPr>
            <a:endParaRPr lang="en-US" altLang="ko-KR" sz="1400" dirty="0">
              <a:solidFill>
                <a:srgbClr val="0070C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 algn="ctr">
              <a:spcBef>
                <a:spcPts val="1200"/>
              </a:spcBef>
            </a:pPr>
            <a:endParaRPr lang="en-US" altLang="ko-KR" sz="1400" dirty="0">
              <a:solidFill>
                <a:srgbClr val="0070C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ko-KR" sz="1400" dirty="0">
              <a:solidFill>
                <a:srgbClr val="C0000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ko-KR" sz="1400" dirty="0">
              <a:solidFill>
                <a:srgbClr val="C0000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ko-KR" sz="1400" dirty="0">
              <a:solidFill>
                <a:srgbClr val="C0000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ko-KR" sz="1400" dirty="0">
              <a:solidFill>
                <a:srgbClr val="C0000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ko-KR" sz="1400" dirty="0">
              <a:solidFill>
                <a:srgbClr val="C0000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altLang="ko-KR" sz="1400" dirty="0">
              <a:solidFill>
                <a:srgbClr val="C0000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en-US" altLang="ko-KR" sz="1400" dirty="0">
                <a:solidFill>
                  <a:srgbClr val="C0000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* </a:t>
            </a:r>
            <a:r>
              <a:rPr lang="ko-KR" altLang="en-US" sz="1400" dirty="0">
                <a:solidFill>
                  <a:srgbClr val="C0000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주말 이용자는 </a:t>
            </a:r>
            <a:r>
              <a:rPr lang="ko-KR" altLang="en-US" sz="1400" dirty="0" err="1">
                <a:solidFill>
                  <a:srgbClr val="C0000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입출입</a:t>
            </a:r>
            <a:r>
              <a:rPr lang="ko-KR" altLang="en-US" sz="1400" dirty="0">
                <a:solidFill>
                  <a:srgbClr val="C0000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 절차가 달라 별도 문의해 주시기 바랍니다</a:t>
            </a:r>
            <a:r>
              <a:rPr lang="en-US" altLang="ko-KR" sz="1400" dirty="0">
                <a:solidFill>
                  <a:srgbClr val="C0000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. </a:t>
            </a:r>
            <a:r>
              <a:rPr lang="ko-KR" altLang="en-US" sz="1400" dirty="0">
                <a:solidFill>
                  <a:srgbClr val="C00000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 </a:t>
            </a:r>
            <a:endParaRPr lang="en-US" altLang="ko-KR" sz="1400" dirty="0">
              <a:solidFill>
                <a:srgbClr val="C0000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400" dirty="0">
              <a:solidFill>
                <a:srgbClr val="C00000"/>
              </a:solidFill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400" dirty="0">
                <a:latin typeface="Rix고딕 M" panose="02020603020101020101" pitchFamily="18" charset="-127"/>
                <a:ea typeface="Rix고딕 M" panose="02020603020101020101" pitchFamily="18" charset="-127"/>
              </a:rPr>
              <a:t>문의</a:t>
            </a:r>
            <a:r>
              <a:rPr lang="en-US" altLang="ko-KR" sz="1400" dirty="0">
                <a:latin typeface="Rix고딕 M" panose="02020603020101020101" pitchFamily="18" charset="-127"/>
                <a:ea typeface="Rix고딕 M" panose="02020603020101020101" pitchFamily="18" charset="-127"/>
              </a:rPr>
              <a:t>  02-6959-9310/  jay@gurus.co.kr</a:t>
            </a:r>
          </a:p>
        </p:txBody>
      </p:sp>
      <p:pic>
        <p:nvPicPr>
          <p:cNvPr id="2" name="그림 1" descr="텍스트, 그래픽, 폰트, 그래픽 디자인이(가) 표시된 사진&#10;&#10;자동 생성된 설명">
            <a:extLst>
              <a:ext uri="{FF2B5EF4-FFF2-40B4-BE49-F238E27FC236}">
                <a16:creationId xmlns:a16="http://schemas.microsoft.com/office/drawing/2014/main" id="{647BA726-DEB8-E180-B819-E272FD44FF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847" r="62373" b="34088"/>
          <a:stretch/>
        </p:blipFill>
        <p:spPr>
          <a:xfrm>
            <a:off x="734849" y="3509330"/>
            <a:ext cx="240351" cy="203571"/>
          </a:xfrm>
          <a:prstGeom prst="rect">
            <a:avLst/>
          </a:prstGeom>
        </p:spPr>
      </p:pic>
      <p:pic>
        <p:nvPicPr>
          <p:cNvPr id="3" name="그림 2" descr="텍스트, 그래픽, 폰트, 그래픽 디자인이(가) 표시된 사진&#10;&#10;자동 생성된 설명">
            <a:extLst>
              <a:ext uri="{FF2B5EF4-FFF2-40B4-BE49-F238E27FC236}">
                <a16:creationId xmlns:a16="http://schemas.microsoft.com/office/drawing/2014/main" id="{999EF3EA-36A8-70CF-2C0D-DFA7E70C5D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847" r="62373" b="34088"/>
          <a:stretch/>
        </p:blipFill>
        <p:spPr>
          <a:xfrm>
            <a:off x="734849" y="4183472"/>
            <a:ext cx="240351" cy="203571"/>
          </a:xfrm>
          <a:prstGeom prst="rect">
            <a:avLst/>
          </a:prstGeom>
        </p:spPr>
      </p:pic>
      <p:pic>
        <p:nvPicPr>
          <p:cNvPr id="4" name="그림 3" descr="텍스트, 그래픽, 폰트, 그래픽 디자인이(가) 표시된 사진&#10;&#10;자동 생성된 설명">
            <a:extLst>
              <a:ext uri="{FF2B5EF4-FFF2-40B4-BE49-F238E27FC236}">
                <a16:creationId xmlns:a16="http://schemas.microsoft.com/office/drawing/2014/main" id="{0DB71F19-42E8-13C5-B3AE-7661F134319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847" r="62373" b="34088"/>
          <a:stretch/>
        </p:blipFill>
        <p:spPr>
          <a:xfrm>
            <a:off x="734849" y="4842985"/>
            <a:ext cx="240351" cy="203571"/>
          </a:xfrm>
          <a:prstGeom prst="rect">
            <a:avLst/>
          </a:prstGeom>
        </p:spPr>
      </p:pic>
      <p:pic>
        <p:nvPicPr>
          <p:cNvPr id="8" name="그림 7" descr="텍스트, 그래픽, 폰트, 그래픽 디자인이(가) 표시된 사진&#10;&#10;자동 생성된 설명">
            <a:extLst>
              <a:ext uri="{FF2B5EF4-FFF2-40B4-BE49-F238E27FC236}">
                <a16:creationId xmlns:a16="http://schemas.microsoft.com/office/drawing/2014/main" id="{C1EACF49-615E-4CAA-EFA8-2F343DC9F56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847" r="62373" b="34088"/>
          <a:stretch/>
        </p:blipFill>
        <p:spPr>
          <a:xfrm>
            <a:off x="740788" y="5300620"/>
            <a:ext cx="240351" cy="203571"/>
          </a:xfrm>
          <a:prstGeom prst="rect">
            <a:avLst/>
          </a:prstGeom>
        </p:spPr>
      </p:pic>
      <p:pic>
        <p:nvPicPr>
          <p:cNvPr id="9" name="그림 8" descr="텍스트, 그래픽, 폰트, 그래픽 디자인이(가) 표시된 사진&#10;&#10;자동 생성된 설명">
            <a:extLst>
              <a:ext uri="{FF2B5EF4-FFF2-40B4-BE49-F238E27FC236}">
                <a16:creationId xmlns:a16="http://schemas.microsoft.com/office/drawing/2014/main" id="{D3D2C0E1-B76B-61B1-AFAF-CB6FCB844C9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847" r="62373" b="34088"/>
          <a:stretch/>
        </p:blipFill>
        <p:spPr>
          <a:xfrm>
            <a:off x="734849" y="5983885"/>
            <a:ext cx="240351" cy="20357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74C1EDE-56A8-01EB-BE68-707616AF1202}"/>
              </a:ext>
            </a:extLst>
          </p:cNvPr>
          <p:cNvSpPr txBox="1"/>
          <p:nvPr/>
        </p:nvSpPr>
        <p:spPr>
          <a:xfrm>
            <a:off x="766672" y="3453198"/>
            <a:ext cx="58281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0" lvl="1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의자 및 테이블은 자유롭게 배치하되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,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사용 후에는 원상태로 정리정돈 해주시기 바랍니다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331A87-9772-B467-7B94-9615C952CD49}"/>
              </a:ext>
            </a:extLst>
          </p:cNvPr>
          <p:cNvSpPr txBox="1"/>
          <p:nvPr/>
        </p:nvSpPr>
        <p:spPr>
          <a:xfrm>
            <a:off x="766672" y="4124587"/>
            <a:ext cx="53979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0" lvl="1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플라스틱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/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캔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/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유리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/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종이는 반드시 각 분리수거통에 분리수거해  주셔야 합니다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2B13DD-9AD4-27BD-D7CE-AAE7D5A675E7}"/>
              </a:ext>
            </a:extLst>
          </p:cNvPr>
          <p:cNvSpPr txBox="1"/>
          <p:nvPr/>
        </p:nvSpPr>
        <p:spPr>
          <a:xfrm>
            <a:off x="766672" y="4790881"/>
            <a:ext cx="58281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0" lvl="1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음식물은 드실 수 있으나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,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 </a:t>
            </a:r>
            <a:r>
              <a:rPr kumimoji="0" lang="ko-KR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잔반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 없이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정리해 주셔야 합니다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.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 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D30EE85-BAFF-FC86-0B23-77210A1D7B62}"/>
              </a:ext>
            </a:extLst>
          </p:cNvPr>
          <p:cNvSpPr txBox="1"/>
          <p:nvPr/>
        </p:nvSpPr>
        <p:spPr>
          <a:xfrm>
            <a:off x="766672" y="5253610"/>
            <a:ext cx="53979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0" lvl="1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퇴실 시에는 화장실을 포함하여 모든 조명과 전자기기를 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OFF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해주시기 바랍니다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E797C4-4371-4AD9-02D1-EBFE314A918F}"/>
              </a:ext>
            </a:extLst>
          </p:cNvPr>
          <p:cNvSpPr txBox="1"/>
          <p:nvPr/>
        </p:nvSpPr>
        <p:spPr>
          <a:xfrm>
            <a:off x="766671" y="5925846"/>
            <a:ext cx="53979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marR="0" lvl="1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출입 및 장비 안내는 별도 페이지를 참고 바랍니다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.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2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D819A1DF-3D58-71E7-4BEB-CC77BC2B3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2218"/>
            <a:ext cx="6858000" cy="9908218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3125A2A4-5D74-FB3E-D692-D1CBACFD3CCC}"/>
              </a:ext>
            </a:extLst>
          </p:cNvPr>
          <p:cNvSpPr/>
          <p:nvPr/>
        </p:nvSpPr>
        <p:spPr>
          <a:xfrm>
            <a:off x="381557" y="437408"/>
            <a:ext cx="6094886" cy="9031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Rix고딕 EB" panose="02020603020101020101" pitchFamily="18" charset="-127"/>
              <a:ea typeface="Rix고딕 EB" panose="02020603020101020101" pitchFamily="18" charset="-127"/>
            </a:endParaRPr>
          </a:p>
        </p:txBody>
      </p:sp>
      <p:pic>
        <p:nvPicPr>
          <p:cNvPr id="4" name="그림 3" descr="텍스트, 그래픽, 폰트, 그래픽 디자인이(가) 표시된 사진&#10;&#10;자동 생성된 설명">
            <a:extLst>
              <a:ext uri="{FF2B5EF4-FFF2-40B4-BE49-F238E27FC236}">
                <a16:creationId xmlns:a16="http://schemas.microsoft.com/office/drawing/2014/main" id="{A3EC8910-146F-533F-8D53-EEB36FB2E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520" y="8191588"/>
            <a:ext cx="1639582" cy="15338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85F8D9-4C6B-2D77-BDFC-F2271572F5DA}"/>
              </a:ext>
            </a:extLst>
          </p:cNvPr>
          <p:cNvSpPr txBox="1"/>
          <p:nvPr/>
        </p:nvSpPr>
        <p:spPr>
          <a:xfrm>
            <a:off x="686204" y="1076355"/>
            <a:ext cx="7617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500" b="1" dirty="0">
                <a:latin typeface="Rix고딕 M" panose="02020603020101020101" pitchFamily="18" charset="-127"/>
                <a:ea typeface="Rix고딕 M" panose="02020603020101020101" pitchFamily="18" charset="-127"/>
              </a:rPr>
              <a:t>장비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1ABDE1BC-0F99-0481-7127-52F511297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11318"/>
              </p:ext>
            </p:extLst>
          </p:nvPr>
        </p:nvGraphicFramePr>
        <p:xfrm>
          <a:off x="789708" y="1777180"/>
          <a:ext cx="5219206" cy="227125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55163">
                  <a:extLst>
                    <a:ext uri="{9D8B030D-6E8A-4147-A177-3AD203B41FA5}">
                      <a16:colId xmlns:a16="http://schemas.microsoft.com/office/drawing/2014/main" val="3362222792"/>
                    </a:ext>
                  </a:extLst>
                </a:gridCol>
                <a:gridCol w="1395834">
                  <a:extLst>
                    <a:ext uri="{9D8B030D-6E8A-4147-A177-3AD203B41FA5}">
                      <a16:colId xmlns:a16="http://schemas.microsoft.com/office/drawing/2014/main" val="2995839131"/>
                    </a:ext>
                  </a:extLst>
                </a:gridCol>
                <a:gridCol w="758606">
                  <a:extLst>
                    <a:ext uri="{9D8B030D-6E8A-4147-A177-3AD203B41FA5}">
                      <a16:colId xmlns:a16="http://schemas.microsoft.com/office/drawing/2014/main" val="1473333988"/>
                    </a:ext>
                  </a:extLst>
                </a:gridCol>
                <a:gridCol w="455163">
                  <a:extLst>
                    <a:ext uri="{9D8B030D-6E8A-4147-A177-3AD203B41FA5}">
                      <a16:colId xmlns:a16="http://schemas.microsoft.com/office/drawing/2014/main" val="2268086578"/>
                    </a:ext>
                  </a:extLst>
                </a:gridCol>
                <a:gridCol w="1395834">
                  <a:extLst>
                    <a:ext uri="{9D8B030D-6E8A-4147-A177-3AD203B41FA5}">
                      <a16:colId xmlns:a16="http://schemas.microsoft.com/office/drawing/2014/main" val="1845827659"/>
                    </a:ext>
                  </a:extLst>
                </a:gridCol>
                <a:gridCol w="758606">
                  <a:extLst>
                    <a:ext uri="{9D8B030D-6E8A-4147-A177-3AD203B41FA5}">
                      <a16:colId xmlns:a16="http://schemas.microsoft.com/office/drawing/2014/main" val="4242246247"/>
                    </a:ext>
                  </a:extLst>
                </a:gridCol>
              </a:tblGrid>
              <a:tr h="3785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굴림 B" panose="02020603020101020101" pitchFamily="18" charset="-127"/>
                          <a:ea typeface="Rix굴림 B" panose="02020603020101020101" pitchFamily="18" charset="-127"/>
                        </a:rPr>
                        <a:t>No.</a:t>
                      </a:r>
                      <a:endParaRPr lang="ko-KR" altLang="en-US" sz="1200" dirty="0">
                        <a:latin typeface="Rix굴림 B" panose="02020603020101020101" pitchFamily="18" charset="-127"/>
                        <a:ea typeface="Rix굴림 B" panose="02020603020101020101" pitchFamily="18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굴림 B" panose="02020603020101020101" pitchFamily="18" charset="-127"/>
                          <a:ea typeface="Rix굴림 B" panose="02020603020101020101" pitchFamily="18" charset="-127"/>
                        </a:rPr>
                        <a:t>품목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굴림 B" panose="02020603020101020101" pitchFamily="18" charset="-127"/>
                          <a:ea typeface="Rix굴림 B" panose="02020603020101020101" pitchFamily="18" charset="-127"/>
                        </a:rPr>
                        <a:t>수량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굴림 B" panose="02020603020101020101" pitchFamily="18" charset="-127"/>
                          <a:ea typeface="Rix굴림 B" panose="02020603020101020101" pitchFamily="18" charset="-127"/>
                        </a:rPr>
                        <a:t>No.</a:t>
                      </a:r>
                      <a:endParaRPr lang="ko-KR" altLang="en-US" sz="1200" dirty="0">
                        <a:latin typeface="Rix굴림 B" panose="02020603020101020101" pitchFamily="18" charset="-127"/>
                        <a:ea typeface="Rix굴림 B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굴림 B" panose="02020603020101020101" pitchFamily="18" charset="-127"/>
                          <a:ea typeface="Rix굴림 B" panose="02020603020101020101" pitchFamily="18" charset="-127"/>
                        </a:rPr>
                        <a:t>품목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굴림 B" panose="02020603020101020101" pitchFamily="18" charset="-127"/>
                          <a:ea typeface="Rix굴림 B" panose="02020603020101020101" pitchFamily="18" charset="-127"/>
                        </a:rPr>
                        <a:t>수량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55248"/>
                  </a:ext>
                </a:extLst>
              </a:tr>
              <a:tr h="3785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인용 책상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20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5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블루투스 스피커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383908"/>
                  </a:ext>
                </a:extLst>
              </a:tr>
              <a:tr h="3785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2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인용 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22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6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빔프로젝터</a:t>
                      </a:r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 리모컨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42708"/>
                  </a:ext>
                </a:extLst>
              </a:tr>
              <a:tr h="3785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3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빔프로젝터</a:t>
                      </a:r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/ </a:t>
                      </a:r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스크린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7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에어컨 리모컨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251422"/>
                  </a:ext>
                </a:extLst>
              </a:tr>
              <a:tr h="3785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4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무선마이크</a:t>
                      </a:r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(</a:t>
                      </a:r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핸드</a:t>
                      </a:r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)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8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이동형 화이트보드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834998"/>
                  </a:ext>
                </a:extLst>
              </a:tr>
              <a:tr h="3785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5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정수기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9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TV</a:t>
                      </a:r>
                      <a:r>
                        <a:rPr lang="ko-KR" altLang="en-US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모니터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Rix고딕 M" panose="02020603020101020101" pitchFamily="18" charset="-127"/>
                          <a:ea typeface="Rix고딕 M" panose="02020603020101020101" pitchFamily="18" charset="-127"/>
                        </a:rPr>
                        <a:t>1</a:t>
                      </a:r>
                      <a:endParaRPr lang="ko-KR" altLang="en-US" sz="1200" dirty="0">
                        <a:latin typeface="Rix고딕 M" panose="02020603020101020101" pitchFamily="18" charset="-127"/>
                        <a:ea typeface="Rix고딕 M" panose="02020603020101020101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59816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D852370-7AC9-9989-055C-4368C36E1F6E}"/>
              </a:ext>
            </a:extLst>
          </p:cNvPr>
          <p:cNvSpPr txBox="1"/>
          <p:nvPr/>
        </p:nvSpPr>
        <p:spPr>
          <a:xfrm>
            <a:off x="771165" y="6387576"/>
            <a:ext cx="6191999" cy="1282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en-US" altLang="ko-KR" sz="1350" dirty="0"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ko-KR" altLang="en-US" sz="1350" dirty="0">
                <a:latin typeface="Rix고딕 M" panose="02020603020101020101" pitchFamily="18" charset="-127"/>
                <a:ea typeface="Rix고딕 M" panose="02020603020101020101" pitchFamily="18" charset="-127"/>
              </a:rPr>
              <a:t>출입</a:t>
            </a:r>
            <a:r>
              <a:rPr lang="en-US" altLang="ko-KR" sz="1350" dirty="0">
                <a:latin typeface="Rix고딕 M" panose="02020603020101020101" pitchFamily="18" charset="-127"/>
                <a:ea typeface="Rix고딕 M" panose="02020603020101020101" pitchFamily="18" charset="-127"/>
              </a:rPr>
              <a:t>/ </a:t>
            </a:r>
            <a:r>
              <a:rPr lang="ko-KR" altLang="en-US" sz="1350" dirty="0">
                <a:latin typeface="Rix고딕 M" panose="02020603020101020101" pitchFamily="18" charset="-127"/>
                <a:ea typeface="Rix고딕 M" panose="02020603020101020101" pitchFamily="18" charset="-127"/>
              </a:rPr>
              <a:t>퇴실 방법은 대관 확정 후 개인 연락으로 </a:t>
            </a:r>
            <a:r>
              <a:rPr lang="ko-KR" altLang="en-US" sz="1350" dirty="0" err="1">
                <a:latin typeface="Rix고딕 M" panose="02020603020101020101" pitchFamily="18" charset="-127"/>
                <a:ea typeface="Rix고딕 M" panose="02020603020101020101" pitchFamily="18" charset="-127"/>
              </a:rPr>
              <a:t>공유드립니다</a:t>
            </a:r>
            <a:r>
              <a:rPr lang="en-US" altLang="ko-KR" sz="1350">
                <a:latin typeface="Rix고딕 M" panose="02020603020101020101" pitchFamily="18" charset="-127"/>
                <a:ea typeface="Rix고딕 M" panose="02020603020101020101" pitchFamily="18" charset="-127"/>
              </a:rPr>
              <a:t>.</a:t>
            </a:r>
            <a:endParaRPr lang="en-US" altLang="ko-KR" sz="1350" dirty="0">
              <a:latin typeface="Rix고딕 M" panose="02020603020101020101" pitchFamily="18" charset="-127"/>
              <a:ea typeface="Rix고딕 M" panose="02020603020101020101" pitchFamily="18" charset="-127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altLang="ko-KR" sz="1350" dirty="0">
                <a:latin typeface="Rix고딕 M" panose="02020603020101020101" pitchFamily="18" charset="-127"/>
                <a:ea typeface="Rix고딕 M" panose="02020603020101020101" pitchFamily="18" charset="-127"/>
              </a:rPr>
              <a:t>WIFI:</a:t>
            </a:r>
            <a:r>
              <a:rPr lang="ko-KR" altLang="en-US" sz="1350" dirty="0">
                <a:latin typeface="Rix고딕 M" panose="02020603020101020101" pitchFamily="18" charset="-127"/>
                <a:ea typeface="Rix고딕 M" panose="02020603020101020101" pitchFamily="18" charset="-127"/>
              </a:rPr>
              <a:t> </a:t>
            </a:r>
            <a:r>
              <a:rPr lang="en-US" altLang="ko-KR" sz="1350" dirty="0">
                <a:latin typeface="Rix고딕 M" panose="02020603020101020101" pitchFamily="18" charset="-127"/>
                <a:ea typeface="Rix고딕 M" panose="02020603020101020101" pitchFamily="18" charset="-127"/>
              </a:rPr>
              <a:t>GURUS_2.4G</a:t>
            </a:r>
            <a:r>
              <a:rPr lang="ko-KR" altLang="en-US" sz="1350" dirty="0">
                <a:latin typeface="Rix고딕 M" panose="02020603020101020101" pitchFamily="18" charset="-127"/>
                <a:ea typeface="Rix고딕 M" panose="02020603020101020101" pitchFamily="18" charset="-127"/>
              </a:rPr>
              <a:t> 또는 </a:t>
            </a:r>
            <a:r>
              <a:rPr lang="en-US" altLang="ko-KR" sz="1350" dirty="0">
                <a:latin typeface="Rix고딕 M" panose="02020603020101020101" pitchFamily="18" charset="-127"/>
                <a:ea typeface="Rix고딕 M" panose="02020603020101020101" pitchFamily="18" charset="-127"/>
              </a:rPr>
              <a:t>GURUS_5G/ PW: 9oodleaderinU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7118D-D5E7-DE36-FF13-8C06135C7A64}"/>
              </a:ext>
            </a:extLst>
          </p:cNvPr>
          <p:cNvSpPr txBox="1"/>
          <p:nvPr/>
        </p:nvSpPr>
        <p:spPr>
          <a:xfrm>
            <a:off x="789708" y="3993401"/>
            <a:ext cx="6191999" cy="451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모든 장비는 이용 후</a:t>
            </a:r>
            <a:r>
              <a:rPr kumimoji="0" lang="en-US" altLang="ko-K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,</a:t>
            </a:r>
            <a:r>
              <a:rPr kumimoji="0" lang="ko-KR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 제자리에 놓아주시기 바랍니다</a:t>
            </a:r>
            <a:r>
              <a:rPr kumimoji="0" lang="en-US" altLang="ko-K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8ED85C-EAC1-8A84-CE4C-8A0FAEE5D72B}"/>
              </a:ext>
            </a:extLst>
          </p:cNvPr>
          <p:cNvSpPr txBox="1"/>
          <p:nvPr/>
        </p:nvSpPr>
        <p:spPr>
          <a:xfrm>
            <a:off x="771165" y="4641781"/>
            <a:ext cx="7617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500" b="1" dirty="0">
                <a:latin typeface="Rix고딕 M" panose="02020603020101020101" pitchFamily="18" charset="-127"/>
                <a:ea typeface="Rix고딕 M" panose="02020603020101020101" pitchFamily="18" charset="-127"/>
              </a:rPr>
              <a:t>주차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E65F25-EA55-5451-B1BD-D3C52FA6027E}"/>
              </a:ext>
            </a:extLst>
          </p:cNvPr>
          <p:cNvSpPr txBox="1"/>
          <p:nvPr/>
        </p:nvSpPr>
        <p:spPr>
          <a:xfrm>
            <a:off x="771165" y="5207377"/>
            <a:ext cx="6191999" cy="86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ko-KR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진행 차량 </a:t>
            </a:r>
            <a:r>
              <a:rPr kumimoji="0" lang="en-US" altLang="ko-K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1</a:t>
            </a:r>
            <a:r>
              <a:rPr kumimoji="0" lang="ko-KR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대 주차 가능</a:t>
            </a:r>
            <a:r>
              <a:rPr kumimoji="0" lang="en-US" altLang="ko-K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(</a:t>
            </a:r>
            <a:r>
              <a:rPr kumimoji="0" lang="ko-KR" alt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건물 앞 또는 옆 주차장</a:t>
            </a:r>
            <a:r>
              <a:rPr kumimoji="0" lang="en-US" altLang="ko-KR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ix고딕 M" panose="02020603020101020101" pitchFamily="18" charset="-127"/>
                <a:ea typeface="Rix고딕 M" panose="02020603020101020101" pitchFamily="18" charset="-127"/>
                <a:cs typeface="+mn-cs"/>
              </a:rPr>
              <a:t>)</a:t>
            </a:r>
          </a:p>
          <a:p>
            <a:pPr marL="285750" marR="0" lvl="0" indent="-285750" algn="l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ko-KR" altLang="en-US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인근 공용 주차장 </a:t>
            </a:r>
            <a:r>
              <a:rPr lang="en-US" altLang="ko-KR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: </a:t>
            </a:r>
            <a:r>
              <a:rPr lang="ko-KR" altLang="en-US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방배 </a:t>
            </a:r>
            <a:r>
              <a:rPr lang="en-US" altLang="ko-KR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1</a:t>
            </a:r>
            <a:r>
              <a:rPr lang="ko-KR" altLang="en-US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동 공영주차장 </a:t>
            </a:r>
            <a:r>
              <a:rPr lang="en-US" altLang="ko-KR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(</a:t>
            </a:r>
            <a:r>
              <a:rPr lang="ko-KR" altLang="en-US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도보 </a:t>
            </a:r>
            <a:r>
              <a:rPr lang="en-US" altLang="ko-KR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10</a:t>
            </a:r>
            <a:r>
              <a:rPr lang="ko-KR" altLang="en-US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분 거리</a:t>
            </a:r>
            <a:r>
              <a:rPr lang="en-US" altLang="ko-KR" sz="1350" dirty="0">
                <a:solidFill>
                  <a:prstClr val="black"/>
                </a:solidFill>
                <a:latin typeface="Rix고딕 M" panose="02020603020101020101" pitchFamily="18" charset="-127"/>
                <a:ea typeface="Rix고딕 M" panose="02020603020101020101" pitchFamily="18" charset="-127"/>
              </a:rPr>
              <a:t>)</a:t>
            </a:r>
            <a:endParaRPr kumimoji="0" lang="en-US" altLang="ko-KR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ix고딕 M" panose="02020603020101020101" pitchFamily="18" charset="-127"/>
              <a:ea typeface="Rix고딕 M" panose="02020603020101020101" pitchFamily="18" charset="-127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5E766-FD00-9A36-F16B-3F39E707E407}"/>
              </a:ext>
            </a:extLst>
          </p:cNvPr>
          <p:cNvSpPr txBox="1"/>
          <p:nvPr/>
        </p:nvSpPr>
        <p:spPr>
          <a:xfrm>
            <a:off x="728684" y="6281208"/>
            <a:ext cx="7617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500" b="1" dirty="0">
                <a:latin typeface="Rix고딕 M" panose="02020603020101020101" pitchFamily="18" charset="-127"/>
                <a:ea typeface="Rix고딕 M" panose="02020603020101020101" pitchFamily="18" charset="-127"/>
              </a:rPr>
              <a:t>기타</a:t>
            </a:r>
          </a:p>
        </p:txBody>
      </p:sp>
    </p:spTree>
    <p:extLst>
      <p:ext uri="{BB962C8B-B14F-4D97-AF65-F5344CB8AC3E}">
        <p14:creationId xmlns:p14="http://schemas.microsoft.com/office/powerpoint/2010/main" val="413164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5273</TotalTime>
  <Words>382</Words>
  <Application>Microsoft Office PowerPoint</Application>
  <PresentationFormat>A4 용지(210x297mm)</PresentationFormat>
  <Paragraphs>97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Rix고딕 EB</vt:lpstr>
      <vt:lpstr>Rix고딕 H</vt:lpstr>
      <vt:lpstr>Rix고딕 M</vt:lpstr>
      <vt:lpstr>Rix굴림 B</vt:lpstr>
      <vt:lpstr>나눔고딕</vt:lpstr>
      <vt:lpstr>Aptos</vt:lpstr>
      <vt:lpstr>Aptos Display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아연 장</dc:creator>
  <cp:lastModifiedBy>아연 장</cp:lastModifiedBy>
  <cp:revision>8</cp:revision>
  <dcterms:created xsi:type="dcterms:W3CDTF">2024-03-07T06:04:02Z</dcterms:created>
  <dcterms:modified xsi:type="dcterms:W3CDTF">2024-03-13T06:28:33Z</dcterms:modified>
</cp:coreProperties>
</file>